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7772400" cy="10058400"/>
  <p:notesSz cx="7077075" cy="93694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55E"/>
    <a:srgbClr val="EC9BAD"/>
    <a:srgbClr val="FFC844"/>
    <a:srgbClr val="EE7623"/>
    <a:srgbClr val="3B92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>
        <p:scale>
          <a:sx n="88" d="100"/>
          <a:sy n="88" d="100"/>
        </p:scale>
        <p:origin x="1036" y="-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2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3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1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6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4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2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6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7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2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1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F61E-DFDF-8A42-9E03-0BF24DD9668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3">
            <a:extLst>
              <a:ext uri="{FF2B5EF4-FFF2-40B4-BE49-F238E27FC236}">
                <a16:creationId xmlns:a16="http://schemas.microsoft.com/office/drawing/2014/main" id="{68BE60B2-3E96-3B4A-8591-0B6F2197F6CD}"/>
              </a:ext>
            </a:extLst>
          </p:cNvPr>
          <p:cNvSpPr txBox="1"/>
          <p:nvPr/>
        </p:nvSpPr>
        <p:spPr>
          <a:xfrm>
            <a:off x="1357663" y="2050985"/>
            <a:ext cx="5057073" cy="64120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000" b="1" spc="-30" dirty="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Clawson </a:t>
            </a:r>
            <a:r>
              <a:rPr lang="en-US" sz="2000" b="1" spc="-3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Elementary School</a:t>
            </a:r>
            <a:endParaRPr lang="en-US" sz="2000" b="1" spc="-30" dirty="0">
              <a:solidFill>
                <a:srgbClr val="0635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5">
            <a:extLst>
              <a:ext uri="{FF2B5EF4-FFF2-40B4-BE49-F238E27FC236}">
                <a16:creationId xmlns:a16="http://schemas.microsoft.com/office/drawing/2014/main" id="{BFC72024-6476-8A4A-98BE-8A7034FD72B1}"/>
              </a:ext>
            </a:extLst>
          </p:cNvPr>
          <p:cNvSpPr txBox="1"/>
          <p:nvPr/>
        </p:nvSpPr>
        <p:spPr>
          <a:xfrm>
            <a:off x="262516" y="3063370"/>
            <a:ext cx="7258543" cy="589264"/>
          </a:xfrm>
          <a:prstGeom prst="rect">
            <a:avLst/>
          </a:prstGeom>
          <a:solidFill>
            <a:srgbClr val="3DBDAD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wrap="square" lIns="0" tIns="62865" rIns="0" bIns="0" rtlCol="0" anchor="ctr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>
              <a:lnSpc>
                <a:spcPct val="100000"/>
              </a:lnSpc>
              <a:spcBef>
                <a:spcPts val="495"/>
              </a:spcBef>
            </a:pPr>
            <a:r>
              <a:rPr lang="en-US" sz="2400" spc="-15" dirty="0">
                <a:solidFill>
                  <a:srgbClr val="FFFFFF"/>
                </a:solidFill>
                <a:latin typeface="Arial Rounded MT Bold"/>
                <a:cs typeface="Arial Rounded MT Bold"/>
              </a:rPr>
              <a:t>Enjoy Breakfast Every Morning!</a:t>
            </a:r>
          </a:p>
          <a:p>
            <a:pPr algn="ctr">
              <a:lnSpc>
                <a:spcPct val="100000"/>
              </a:lnSpc>
              <a:spcBef>
                <a:spcPts val="495"/>
              </a:spcBef>
            </a:pPr>
            <a:endParaRPr lang="en-US" sz="600" dirty="0">
              <a:latin typeface="Arial Rounded MT Bold"/>
              <a:cs typeface="Arial Rounded MT Bold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FA3E1A-E58B-1C4B-B85B-5639812226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19314" y="289272"/>
            <a:ext cx="7124700" cy="1816099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1D9DBC1-1127-E14A-B006-8E871719C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959921"/>
              </p:ext>
            </p:extLst>
          </p:nvPr>
        </p:nvGraphicFramePr>
        <p:xfrm>
          <a:off x="255024" y="3751666"/>
          <a:ext cx="7223300" cy="33568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444660">
                  <a:extLst>
                    <a:ext uri="{9D8B030D-6E8A-4147-A177-3AD203B41FA5}">
                      <a16:colId xmlns:a16="http://schemas.microsoft.com/office/drawing/2014/main" val="44512102"/>
                    </a:ext>
                  </a:extLst>
                </a:gridCol>
                <a:gridCol w="1444660">
                  <a:extLst>
                    <a:ext uri="{9D8B030D-6E8A-4147-A177-3AD203B41FA5}">
                      <a16:colId xmlns:a16="http://schemas.microsoft.com/office/drawing/2014/main" val="3690322159"/>
                    </a:ext>
                  </a:extLst>
                </a:gridCol>
                <a:gridCol w="1444660">
                  <a:extLst>
                    <a:ext uri="{9D8B030D-6E8A-4147-A177-3AD203B41FA5}">
                      <a16:colId xmlns:a16="http://schemas.microsoft.com/office/drawing/2014/main" val="2562807526"/>
                    </a:ext>
                  </a:extLst>
                </a:gridCol>
                <a:gridCol w="1444660">
                  <a:extLst>
                    <a:ext uri="{9D8B030D-6E8A-4147-A177-3AD203B41FA5}">
                      <a16:colId xmlns:a16="http://schemas.microsoft.com/office/drawing/2014/main" val="1569712185"/>
                    </a:ext>
                  </a:extLst>
                </a:gridCol>
                <a:gridCol w="1444660">
                  <a:extLst>
                    <a:ext uri="{9D8B030D-6E8A-4147-A177-3AD203B41FA5}">
                      <a16:colId xmlns:a16="http://schemas.microsoft.com/office/drawing/2014/main" val="3072796761"/>
                    </a:ext>
                  </a:extLst>
                </a:gridCol>
              </a:tblGrid>
              <a:tr h="3356815">
                <a:tc>
                  <a:txBody>
                    <a:bodyPr/>
                    <a:lstStyle/>
                    <a:p>
                      <a:pPr algn="ctr"/>
                      <a:endParaRPr lang="en-US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Assorted WG Cereals</a:t>
                      </a: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Assorted Whole Fruits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Juices </a:t>
                      </a: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 of Milk</a:t>
                      </a:r>
                    </a:p>
                    <a:p>
                      <a:pPr algn="ctr"/>
                      <a:r>
                        <a:rPr lang="en-US" sz="10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 White or Low Fat Chocolate)</a:t>
                      </a:r>
                      <a:endParaRPr lang="en-US" sz="10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i="0" dirty="0" err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Assorted WG Pop-Tarts</a:t>
                      </a: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Assorted Fruits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Juices </a:t>
                      </a: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 of Milk</a:t>
                      </a:r>
                    </a:p>
                    <a:p>
                      <a:pPr algn="ctr"/>
                      <a:r>
                        <a:rPr lang="en-US" sz="10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 White or Low Fat Chocolate)</a:t>
                      </a:r>
                      <a:endParaRPr lang="en-US" sz="10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6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 Bagel w/ Cream Cheese</a:t>
                      </a: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Assorted Fruits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Juices </a:t>
                      </a: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 of Milk</a:t>
                      </a:r>
                    </a:p>
                    <a:p>
                      <a:pPr algn="ctr"/>
                      <a:r>
                        <a:rPr lang="en-US" sz="10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 White or Low Fat Chocolate)</a:t>
                      </a:r>
                      <a:endParaRPr lang="en-US" sz="12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4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Assorted WG Cereal Bars </a:t>
                      </a: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Assorted Fruits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Juices </a:t>
                      </a: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 of Milk</a:t>
                      </a:r>
                    </a:p>
                    <a:p>
                      <a:pPr algn="ctr"/>
                      <a:r>
                        <a:rPr lang="en-US" sz="10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 White or Low Fat Chocolate)</a:t>
                      </a:r>
                      <a:endParaRPr lang="en-US" sz="12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6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4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 </a:t>
                      </a:r>
                      <a:r>
                        <a:rPr lang="en-US" sz="1200" b="1" i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Banana Muffin</a:t>
                      </a:r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Assorted Fruits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</a:t>
                      </a: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Juices </a:t>
                      </a:r>
                    </a:p>
                    <a:p>
                      <a:pPr algn="ctr"/>
                      <a:endParaRPr lang="en-US" sz="1200" b="1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 of Milk</a:t>
                      </a:r>
                    </a:p>
                    <a:p>
                      <a:pPr algn="ctr"/>
                      <a:r>
                        <a:rPr lang="en-US" sz="10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 White or Low Fat Chocolate)</a:t>
                      </a:r>
                      <a:endParaRPr lang="en-US" sz="12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217341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2656013-2487-104D-9EF3-CD0497107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162871"/>
              </p:ext>
            </p:extLst>
          </p:nvPr>
        </p:nvGraphicFramePr>
        <p:xfrm>
          <a:off x="270011" y="2517038"/>
          <a:ext cx="7243555" cy="4694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8711">
                  <a:extLst>
                    <a:ext uri="{9D8B030D-6E8A-4147-A177-3AD203B41FA5}">
                      <a16:colId xmlns:a16="http://schemas.microsoft.com/office/drawing/2014/main" val="490466578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490999845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1427184097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204543030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672538940"/>
                    </a:ext>
                  </a:extLst>
                </a:gridCol>
              </a:tblGrid>
              <a:tr h="469442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7564528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6163011A-B8C8-BF45-A592-B93B97915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54" y="9164357"/>
            <a:ext cx="1719531" cy="31881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2241986" y="9459331"/>
            <a:ext cx="38862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institution is an equal opportunity provider. 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018" y="7185221"/>
            <a:ext cx="7223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>
              <a:solidFill>
                <a:schemeClr val="tx2"/>
              </a:solidFill>
            </a:endParaRPr>
          </a:p>
          <a:p>
            <a:pPr algn="ctr"/>
            <a:r>
              <a:rPr lang="en-US" sz="1400" b="1" i="1" dirty="0">
                <a:solidFill>
                  <a:schemeClr val="tx2"/>
                </a:solidFill>
              </a:rPr>
              <a:t>Come and check out </a:t>
            </a:r>
            <a:r>
              <a:rPr lang="en-US" sz="1400" b="1" i="1">
                <a:solidFill>
                  <a:schemeClr val="tx2"/>
                </a:solidFill>
              </a:rPr>
              <a:t>our daily </a:t>
            </a:r>
            <a:r>
              <a:rPr lang="en-US" sz="1400" b="1" i="1" dirty="0">
                <a:solidFill>
                  <a:schemeClr val="tx2"/>
                </a:solidFill>
              </a:rPr>
              <a:t>breakfast choices and remember</a:t>
            </a:r>
          </a:p>
          <a:p>
            <a:pPr algn="ctr"/>
            <a:r>
              <a:rPr lang="en-US" sz="1400" b="1" i="1" dirty="0">
                <a:solidFill>
                  <a:schemeClr val="tx2"/>
                </a:solidFill>
              </a:rPr>
              <a:t> to grab a fruit and/or juice with your meal!</a:t>
            </a:r>
          </a:p>
          <a:p>
            <a:pPr algn="ctr"/>
            <a:endParaRPr lang="en-US" sz="1400" b="1" i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" y="8213505"/>
            <a:ext cx="17297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Questions or Comments?</a:t>
            </a:r>
          </a:p>
          <a:p>
            <a:pPr algn="ctr"/>
            <a:r>
              <a:rPr lang="en-US" sz="1000" dirty="0"/>
              <a:t>Contact Melissa M. </a:t>
            </a:r>
            <a:r>
              <a:rPr lang="en-US" sz="1000"/>
              <a:t>Long, </a:t>
            </a:r>
            <a:endParaRPr lang="en-US" sz="1000" dirty="0"/>
          </a:p>
          <a:p>
            <a:pPr algn="ctr"/>
            <a:r>
              <a:rPr lang="en-US" sz="1000" dirty="0"/>
              <a:t>Food Service Director @</a:t>
            </a:r>
          </a:p>
          <a:p>
            <a:pPr algn="ctr"/>
            <a:r>
              <a:rPr lang="en-US" sz="1000" dirty="0"/>
              <a:t>248-655-4261</a:t>
            </a:r>
          </a:p>
          <a:p>
            <a:endParaRPr lang="en-US" sz="12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372337" y="8150723"/>
            <a:ext cx="3018654" cy="768471"/>
            <a:chOff x="0" y="0"/>
            <a:chExt cx="3073763" cy="809585"/>
          </a:xfrm>
        </p:grpSpPr>
        <p:sp>
          <p:nvSpPr>
            <p:cNvPr id="21" name="Rounded Rectangle 20"/>
            <p:cNvSpPr/>
            <p:nvPr/>
          </p:nvSpPr>
          <p:spPr>
            <a:xfrm>
              <a:off x="0" y="0"/>
              <a:ext cx="3073763" cy="80958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08" t="15158" r="13026" b="11338"/>
            <a:stretch/>
          </p:blipFill>
          <p:spPr>
            <a:xfrm>
              <a:off x="108638" y="109344"/>
              <a:ext cx="643325" cy="562019"/>
            </a:xfrm>
            <a:prstGeom prst="rect">
              <a:avLst/>
            </a:prstGeom>
          </p:spPr>
        </p:pic>
        <p:sp>
          <p:nvSpPr>
            <p:cNvPr id="23" name="TextBox 83"/>
            <p:cNvSpPr txBox="1"/>
            <p:nvPr/>
          </p:nvSpPr>
          <p:spPr>
            <a:xfrm>
              <a:off x="406987" y="362172"/>
              <a:ext cx="2601723" cy="437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dirty="0">
                  <a:ea typeface="Verdana" panose="020B0604030504040204" pitchFamily="34" charset="0"/>
                  <a:cs typeface="Verdana" panose="020B0604030504040204" pitchFamily="34" charset="0"/>
                </a:rPr>
                <a:t>            </a:t>
              </a:r>
              <a:r>
                <a:rPr lang="en-US" sz="700" dirty="0">
                  <a:ea typeface="Verdana" panose="020B0604030504040204" pitchFamily="34" charset="0"/>
                  <a:cs typeface="Verdana" panose="020B0604030504040204" pitchFamily="34" charset="0"/>
                </a:rPr>
                <a:t>Download School Menus from </a:t>
              </a:r>
              <a:r>
                <a:rPr lang="en-US" sz="700" dirty="0" err="1">
                  <a:ea typeface="Verdana" panose="020B0604030504040204" pitchFamily="34" charset="0"/>
                  <a:cs typeface="Verdana" panose="020B0604030504040204" pitchFamily="34" charset="0"/>
                </a:rPr>
                <a:t>Nutrislice</a:t>
              </a:r>
              <a:r>
                <a:rPr lang="en-US" sz="700" dirty="0"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  <a:p>
              <a:pPr algn="ctr"/>
              <a:r>
                <a:rPr lang="en-US" sz="700" dirty="0">
                  <a:ea typeface="Verdana" panose="020B0604030504040204" pitchFamily="34" charset="0"/>
                  <a:cs typeface="Verdana" panose="020B0604030504040204" pitchFamily="34" charset="0"/>
                </a:rPr>
                <a:t>             to your smartphone by visiting  the App Store, or at        </a:t>
              </a:r>
              <a:r>
                <a:rPr lang="en-US" sz="700" b="1" dirty="0">
                  <a:ea typeface="Verdana" panose="020B0604030504040204" pitchFamily="34" charset="0"/>
                  <a:cs typeface="Verdana" panose="020B0604030504040204" pitchFamily="34" charset="0"/>
                </a:rPr>
                <a:t>clawsonschools.nutrislice.com</a:t>
              </a:r>
              <a:endParaRPr lang="en-US" sz="700" dirty="0">
                <a:solidFill>
                  <a:srgbClr val="6CA62C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85007" y="66141"/>
              <a:ext cx="2101053" cy="295386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700" b="1">
                  <a:solidFill>
                    <a:srgbClr val="6CA62C"/>
                  </a:solidFill>
                  <a:latin typeface="Avenir Heavy" panose="020B070302020302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Find menus, nutrition, allergen information </a:t>
              </a:r>
            </a:p>
            <a:p>
              <a:pPr algn="ctr"/>
              <a:r>
                <a:rPr lang="en-US" sz="700" b="1">
                  <a:solidFill>
                    <a:srgbClr val="6CA62C"/>
                  </a:solidFill>
                  <a:latin typeface="Avenir Heavy" panose="020B070302020302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and more online, or on your phone!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459431" y="8002885"/>
            <a:ext cx="2044757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2"/>
                </a:solidFill>
              </a:rPr>
              <a:t>A full student breakfast includes an entrée supplying grain and/or protein, </a:t>
            </a:r>
          </a:p>
          <a:p>
            <a:pPr algn="ctr"/>
            <a:r>
              <a:rPr lang="en-US" sz="1100" b="1" dirty="0">
                <a:solidFill>
                  <a:schemeClr val="tx2"/>
                </a:solidFill>
              </a:rPr>
              <a:t>assorted fruit/100% juice and choice of milk.</a:t>
            </a:r>
          </a:p>
          <a:p>
            <a:pPr algn="ctr"/>
            <a:endParaRPr lang="en-US" sz="600" b="1" i="1" dirty="0">
              <a:solidFill>
                <a:schemeClr val="tx2"/>
              </a:solidFill>
            </a:endParaRPr>
          </a:p>
          <a:p>
            <a:pPr algn="ctr"/>
            <a:r>
              <a:rPr lang="en-US" sz="1000" i="1" dirty="0"/>
              <a:t>* Please note: menu subject to changed based on product availability.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9151" y="9053375"/>
            <a:ext cx="29119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sp>
        <p:nvSpPr>
          <p:cNvPr id="19" name="TextBox 36"/>
          <p:cNvSpPr txBox="1"/>
          <p:nvPr/>
        </p:nvSpPr>
        <p:spPr>
          <a:xfrm>
            <a:off x="387796" y="3566618"/>
            <a:ext cx="6957754" cy="457200"/>
          </a:xfrm>
          <a:prstGeom prst="rect">
            <a:avLst/>
          </a:prstGeom>
          <a:solidFill>
            <a:schemeClr val="lt1"/>
          </a:solidFill>
          <a:ln w="38100" cmpd="sng">
            <a:solidFill>
              <a:srgbClr val="FF33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i="1" dirty="0">
                <a:latin typeface="Arial Narrow" panose="020B0606020202030204" pitchFamily="34" charset="0"/>
              </a:rPr>
              <a:t>Please Note:  Due to</a:t>
            </a:r>
            <a:r>
              <a:rPr lang="en-US" sz="1100" b="1" i="1" baseline="0" dirty="0">
                <a:latin typeface="Arial Narrow" panose="020B0606020202030204" pitchFamily="34" charset="0"/>
              </a:rPr>
              <a:t> nationwide disruptions in the food and supply chain and based upon manufacturer </a:t>
            </a:r>
          </a:p>
          <a:p>
            <a:pPr algn="ctr"/>
            <a:r>
              <a:rPr lang="en-US" sz="1100" b="1" i="1" baseline="0" dirty="0">
                <a:latin typeface="Arial Narrow" panose="020B0606020202030204" pitchFamily="34" charset="0"/>
              </a:rPr>
              <a:t>and distributor product availability, this menu is likely to change with minimal notice.  </a:t>
            </a:r>
          </a:p>
          <a:p>
            <a:r>
              <a:rPr lang="en-US" sz="1100" baseline="0" dirty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87098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rtwells">
      <a:dk1>
        <a:srgbClr val="1B345E"/>
      </a:dk1>
      <a:lt1>
        <a:srgbClr val="FFFFFF"/>
      </a:lt1>
      <a:dk2>
        <a:srgbClr val="1B345E"/>
      </a:dk2>
      <a:lt2>
        <a:srgbClr val="EEECE1"/>
      </a:lt2>
      <a:accent1>
        <a:srgbClr val="3A93B5"/>
      </a:accent1>
      <a:accent2>
        <a:srgbClr val="43BEAD"/>
      </a:accent2>
      <a:accent3>
        <a:srgbClr val="FFC843"/>
      </a:accent3>
      <a:accent4>
        <a:srgbClr val="EB9BAD"/>
      </a:accent4>
      <a:accent5>
        <a:srgbClr val="EB7D23"/>
      </a:accent5>
      <a:accent6>
        <a:srgbClr val="EF3741"/>
      </a:accent6>
      <a:hlink>
        <a:srgbClr val="43BEAD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E3FC2098E37A45B8B7E81D81572276" ma:contentTypeVersion="2" ma:contentTypeDescription="Create a new document." ma:contentTypeScope="" ma:versionID="4fbc91598e1adb7f35e551814c79bfaf">
  <xsd:schema xmlns:xsd="http://www.w3.org/2001/XMLSchema" xmlns:xs="http://www.w3.org/2001/XMLSchema" xmlns:p="http://schemas.microsoft.com/office/2006/metadata/properties" xmlns:ns1="http://schemas.microsoft.com/sharepoint/v3" xmlns:ns2="69967df0-3986-48b8-959b-c05c940d34f2" xmlns:ns3="787d9288-0bf0-4776-baeb-6f822f4583db" targetNamespace="http://schemas.microsoft.com/office/2006/metadata/properties" ma:root="true" ma:fieldsID="9669f5be1a7a9f418a81a9b4dba91696" ns1:_="" ns2:_="" ns3:_="">
    <xsd:import namespace="http://schemas.microsoft.com/sharepoint/v3"/>
    <xsd:import namespace="69967df0-3986-48b8-959b-c05c940d34f2"/>
    <xsd:import namespace="787d9288-0bf0-4776-baeb-6f822f4583d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Last_x0020_Reviewed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67df0-3986-48b8-959b-c05c940d34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d9288-0bf0-4776-baeb-6f822f4583db" elementFormDefault="qualified">
    <xsd:import namespace="http://schemas.microsoft.com/office/2006/documentManagement/types"/>
    <xsd:import namespace="http://schemas.microsoft.com/office/infopath/2007/PartnerControls"/>
    <xsd:element name="Last_x0020_Reviewed_x0020_Date" ma:index="11" nillable="true" ma:displayName="Last Reviewed Date" ma:format="DateOnly" ma:internalName="Last_x0020_Reviewed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_x0020_Reviewed_x0020_Date xmlns="787d9288-0bf0-4776-baeb-6f822f4583db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9A4C870-8A42-4660-8EC0-DB9A727CF7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967df0-3986-48b8-959b-c05c940d34f2"/>
    <ds:schemaRef ds:uri="787d9288-0bf0-4776-baeb-6f822f4583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5BE465-9095-44F6-934F-883E0D3E3C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9771DA-EA44-4453-862A-B9134F62ED3C}">
  <ds:schemaRefs>
    <ds:schemaRef ds:uri="http://www.w3.org/XML/1998/namespace"/>
    <ds:schemaRef ds:uri="http://purl.org/dc/terms/"/>
    <ds:schemaRef ds:uri="http://schemas.microsoft.com/sharepoint/v3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87d9288-0bf0-4776-baeb-6f822f4583db"/>
    <ds:schemaRef ds:uri="69967df0-3986-48b8-959b-c05c940d34f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274</Words>
  <Application>Microsoft Office PowerPoint</Application>
  <PresentationFormat>Custom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Arial Rounded MT Bold</vt:lpstr>
      <vt:lpstr>Avenir Heavy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Little, Carmen</dc:creator>
  <cp:lastModifiedBy>Melissa Long</cp:lastModifiedBy>
  <cp:revision>42</cp:revision>
  <cp:lastPrinted>2021-08-04T14:20:33Z</cp:lastPrinted>
  <dcterms:created xsi:type="dcterms:W3CDTF">2020-04-24T22:15:49Z</dcterms:created>
  <dcterms:modified xsi:type="dcterms:W3CDTF">2024-08-06T15:36:25Z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0x010100B9E3FC2098E37A45B8B7E81D81572276</vt:lpwstr>
  </property>
</Properties>
</file>